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1" r:id="rId2"/>
  </p:sldMasterIdLst>
  <p:notesMasterIdLst>
    <p:notesMasterId r:id="rId15"/>
  </p:notesMasterIdLst>
  <p:sldIdLst>
    <p:sldId id="256" r:id="rId3"/>
    <p:sldId id="257" r:id="rId4"/>
    <p:sldId id="268" r:id="rId5"/>
    <p:sldId id="271" r:id="rId6"/>
    <p:sldId id="262" r:id="rId7"/>
    <p:sldId id="269" r:id="rId8"/>
    <p:sldId id="264" r:id="rId9"/>
    <p:sldId id="272" r:id="rId10"/>
    <p:sldId id="270" r:id="rId11"/>
    <p:sldId id="266" r:id="rId12"/>
    <p:sldId id="265" r:id="rId13"/>
    <p:sldId id="273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B9B53223-EE1D-9494-7609-842CFA418CA9}" name="Elisha Thapa" initials="ET" userId="S::ET@kb-law.com::050a65c5-0c94-41ef-8ea8-3cabc1db02f4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3" autoAdjust="0"/>
    <p:restoredTop sz="94660"/>
  </p:normalViewPr>
  <p:slideViewPr>
    <p:cSldViewPr snapToGrid="0">
      <p:cViewPr varScale="1">
        <p:scale>
          <a:sx n="68" d="100"/>
          <a:sy n="68" d="100"/>
        </p:scale>
        <p:origin x="81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6" Type="http://schemas.openxmlformats.org/officeDocument/2006/relationships/presProps" Target="presProps.xml"/><Relationship Id="rId20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BA8A9DF-3AFA-48A5-B491-3A544617F8A1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D4FA842-C02D-4F0E-8B72-ECB164ADA1B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Endoscopic procedures performed in ambulatory surgery centers are lower cost as compared to hospital-based procedures.</a:t>
          </a:r>
        </a:p>
      </dgm:t>
    </dgm:pt>
    <dgm:pt modelId="{91C6C229-8EC7-452D-994A-B74A85177D4D}" type="parTrans" cxnId="{819A9D51-3A93-47E2-A5D5-85517DBB5815}">
      <dgm:prSet/>
      <dgm:spPr/>
      <dgm:t>
        <a:bodyPr/>
        <a:lstStyle/>
        <a:p>
          <a:endParaRPr lang="en-US"/>
        </a:p>
      </dgm:t>
    </dgm:pt>
    <dgm:pt modelId="{58DD7078-D0E7-4207-A98B-3B8A4FFB923E}" type="sibTrans" cxnId="{819A9D51-3A93-47E2-A5D5-85517DBB581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DB20D99-84BC-4E06-9918-5407D3478B8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The quality of care, health outcomes and physician experience level in the outpatient surgical setting are equal to or better than hospital</a:t>
          </a:r>
        </a:p>
      </dgm:t>
    </dgm:pt>
    <dgm:pt modelId="{EB3BA889-7304-413E-81A0-F6BA3F23D29B}" type="parTrans" cxnId="{CF43676B-F4B3-4BF9-9600-EF8881CB9426}">
      <dgm:prSet/>
      <dgm:spPr/>
      <dgm:t>
        <a:bodyPr/>
        <a:lstStyle/>
        <a:p>
          <a:endParaRPr lang="en-US"/>
        </a:p>
      </dgm:t>
    </dgm:pt>
    <dgm:pt modelId="{2C0E3D8A-EE3C-458F-B01B-C3A5945297D4}" type="sibTrans" cxnId="{CF43676B-F4B3-4BF9-9600-EF8881CB9426}">
      <dgm:prSet/>
      <dgm:spPr/>
      <dgm:t>
        <a:bodyPr/>
        <a:lstStyle/>
        <a:p>
          <a:endParaRPr lang="en-US"/>
        </a:p>
      </dgm:t>
    </dgm:pt>
    <dgm:pt modelId="{BB91D391-79FA-4D3F-AD2F-E3C75C7F4742}" type="pres">
      <dgm:prSet presAssocID="{FBA8A9DF-3AFA-48A5-B491-3A544617F8A1}" presName="root" presStyleCnt="0">
        <dgm:presLayoutVars>
          <dgm:dir/>
          <dgm:resizeHandles val="exact"/>
        </dgm:presLayoutVars>
      </dgm:prSet>
      <dgm:spPr/>
    </dgm:pt>
    <dgm:pt modelId="{4A6E0FC2-CCE1-4973-9F00-7F0F9F07F50E}" type="pres">
      <dgm:prSet presAssocID="{FBA8A9DF-3AFA-48A5-B491-3A544617F8A1}" presName="container" presStyleCnt="0">
        <dgm:presLayoutVars>
          <dgm:dir/>
          <dgm:resizeHandles val="exact"/>
        </dgm:presLayoutVars>
      </dgm:prSet>
      <dgm:spPr/>
    </dgm:pt>
    <dgm:pt modelId="{12611094-1938-4941-AC70-64D47C28B41D}" type="pres">
      <dgm:prSet presAssocID="{5D4FA842-C02D-4F0E-8B72-ECB164ADA1B0}" presName="compNode" presStyleCnt="0"/>
      <dgm:spPr/>
    </dgm:pt>
    <dgm:pt modelId="{2BBEF078-0855-4F98-A892-22939143F5E1}" type="pres">
      <dgm:prSet presAssocID="{5D4FA842-C02D-4F0E-8B72-ECB164ADA1B0}" presName="iconBgRect" presStyleLbl="bgShp" presStyleIdx="0" presStyleCnt="2"/>
      <dgm:spPr/>
    </dgm:pt>
    <dgm:pt modelId="{302C5EFA-12A7-4091-8F59-B7795CC990E6}" type="pres">
      <dgm:prSet presAssocID="{5D4FA842-C02D-4F0E-8B72-ECB164ADA1B0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ospital"/>
        </a:ext>
      </dgm:extLst>
    </dgm:pt>
    <dgm:pt modelId="{FA219B55-1304-4B8D-8C9C-902E7FC16D3D}" type="pres">
      <dgm:prSet presAssocID="{5D4FA842-C02D-4F0E-8B72-ECB164ADA1B0}" presName="spaceRect" presStyleCnt="0"/>
      <dgm:spPr/>
    </dgm:pt>
    <dgm:pt modelId="{A5B81929-401F-415B-9BBC-3C49B208A1AA}" type="pres">
      <dgm:prSet presAssocID="{5D4FA842-C02D-4F0E-8B72-ECB164ADA1B0}" presName="textRect" presStyleLbl="revTx" presStyleIdx="0" presStyleCnt="2">
        <dgm:presLayoutVars>
          <dgm:chMax val="1"/>
          <dgm:chPref val="1"/>
        </dgm:presLayoutVars>
      </dgm:prSet>
      <dgm:spPr/>
    </dgm:pt>
    <dgm:pt modelId="{13E2AA86-93E4-4823-A79B-3294A1701194}" type="pres">
      <dgm:prSet presAssocID="{58DD7078-D0E7-4207-A98B-3B8A4FFB923E}" presName="sibTrans" presStyleLbl="sibTrans2D1" presStyleIdx="0" presStyleCnt="0"/>
      <dgm:spPr/>
    </dgm:pt>
    <dgm:pt modelId="{3E6D36F3-C1A8-416C-A228-4751CC584153}" type="pres">
      <dgm:prSet presAssocID="{EDB20D99-84BC-4E06-9918-5407D3478B87}" presName="compNode" presStyleCnt="0"/>
      <dgm:spPr/>
    </dgm:pt>
    <dgm:pt modelId="{B6F3AC6E-10EB-4916-AB96-B6A8E2CE3B81}" type="pres">
      <dgm:prSet presAssocID="{EDB20D99-84BC-4E06-9918-5407D3478B87}" presName="iconBgRect" presStyleLbl="bgShp" presStyleIdx="1" presStyleCnt="2"/>
      <dgm:spPr/>
    </dgm:pt>
    <dgm:pt modelId="{1BDA8E2F-6A94-4418-86B2-73CFE1DD68C9}" type="pres">
      <dgm:prSet presAssocID="{EDB20D99-84BC-4E06-9918-5407D3478B87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03453925-23DC-42D0-821C-8031779792D0}" type="pres">
      <dgm:prSet presAssocID="{EDB20D99-84BC-4E06-9918-5407D3478B87}" presName="spaceRect" presStyleCnt="0"/>
      <dgm:spPr/>
    </dgm:pt>
    <dgm:pt modelId="{DA758B5E-15E2-476F-BF05-DD40196A0A08}" type="pres">
      <dgm:prSet presAssocID="{EDB20D99-84BC-4E06-9918-5407D3478B87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89A1680C-455C-402E-9364-392097671B49}" type="presOf" srcId="{58DD7078-D0E7-4207-A98B-3B8A4FFB923E}" destId="{13E2AA86-93E4-4823-A79B-3294A1701194}" srcOrd="0" destOrd="0" presId="urn:microsoft.com/office/officeart/2018/2/layout/IconCircleList"/>
    <dgm:cxn modelId="{A27E0729-5E87-44F7-8DBE-B547A7DB3C8C}" type="presOf" srcId="{5D4FA842-C02D-4F0E-8B72-ECB164ADA1B0}" destId="{A5B81929-401F-415B-9BBC-3C49B208A1AA}" srcOrd="0" destOrd="0" presId="urn:microsoft.com/office/officeart/2018/2/layout/IconCircleList"/>
    <dgm:cxn modelId="{CF43676B-F4B3-4BF9-9600-EF8881CB9426}" srcId="{FBA8A9DF-3AFA-48A5-B491-3A544617F8A1}" destId="{EDB20D99-84BC-4E06-9918-5407D3478B87}" srcOrd="1" destOrd="0" parTransId="{EB3BA889-7304-413E-81A0-F6BA3F23D29B}" sibTransId="{2C0E3D8A-EE3C-458F-B01B-C3A5945297D4}"/>
    <dgm:cxn modelId="{819A9D51-3A93-47E2-A5D5-85517DBB5815}" srcId="{FBA8A9DF-3AFA-48A5-B491-3A544617F8A1}" destId="{5D4FA842-C02D-4F0E-8B72-ECB164ADA1B0}" srcOrd="0" destOrd="0" parTransId="{91C6C229-8EC7-452D-994A-B74A85177D4D}" sibTransId="{58DD7078-D0E7-4207-A98B-3B8A4FFB923E}"/>
    <dgm:cxn modelId="{0F7C5CC0-633A-4C3E-A3DB-1AFB455E21B7}" type="presOf" srcId="{EDB20D99-84BC-4E06-9918-5407D3478B87}" destId="{DA758B5E-15E2-476F-BF05-DD40196A0A08}" srcOrd="0" destOrd="0" presId="urn:microsoft.com/office/officeart/2018/2/layout/IconCircleList"/>
    <dgm:cxn modelId="{C2445DDE-F286-4B23-A030-78466379C101}" type="presOf" srcId="{FBA8A9DF-3AFA-48A5-B491-3A544617F8A1}" destId="{BB91D391-79FA-4D3F-AD2F-E3C75C7F4742}" srcOrd="0" destOrd="0" presId="urn:microsoft.com/office/officeart/2018/2/layout/IconCircleList"/>
    <dgm:cxn modelId="{539C3C75-3A37-415B-935A-CEC269C219C9}" type="presParOf" srcId="{BB91D391-79FA-4D3F-AD2F-E3C75C7F4742}" destId="{4A6E0FC2-CCE1-4973-9F00-7F0F9F07F50E}" srcOrd="0" destOrd="0" presId="urn:microsoft.com/office/officeart/2018/2/layout/IconCircleList"/>
    <dgm:cxn modelId="{E4BC7A61-EBC1-4012-A488-655CBBA05F68}" type="presParOf" srcId="{4A6E0FC2-CCE1-4973-9F00-7F0F9F07F50E}" destId="{12611094-1938-4941-AC70-64D47C28B41D}" srcOrd="0" destOrd="0" presId="urn:microsoft.com/office/officeart/2018/2/layout/IconCircleList"/>
    <dgm:cxn modelId="{C42F887D-13D8-443E-A5F3-0A2DAFA7CDED}" type="presParOf" srcId="{12611094-1938-4941-AC70-64D47C28B41D}" destId="{2BBEF078-0855-4F98-A892-22939143F5E1}" srcOrd="0" destOrd="0" presId="urn:microsoft.com/office/officeart/2018/2/layout/IconCircleList"/>
    <dgm:cxn modelId="{36E27490-9456-4F41-B9B2-5ACD54B21E77}" type="presParOf" srcId="{12611094-1938-4941-AC70-64D47C28B41D}" destId="{302C5EFA-12A7-4091-8F59-B7795CC990E6}" srcOrd="1" destOrd="0" presId="urn:microsoft.com/office/officeart/2018/2/layout/IconCircleList"/>
    <dgm:cxn modelId="{41A5164E-DA17-49D4-B8FB-1B96FBC684B3}" type="presParOf" srcId="{12611094-1938-4941-AC70-64D47C28B41D}" destId="{FA219B55-1304-4B8D-8C9C-902E7FC16D3D}" srcOrd="2" destOrd="0" presId="urn:microsoft.com/office/officeart/2018/2/layout/IconCircleList"/>
    <dgm:cxn modelId="{D25E8DC2-92D9-496C-804D-E70C6DF2C05A}" type="presParOf" srcId="{12611094-1938-4941-AC70-64D47C28B41D}" destId="{A5B81929-401F-415B-9BBC-3C49B208A1AA}" srcOrd="3" destOrd="0" presId="urn:microsoft.com/office/officeart/2018/2/layout/IconCircleList"/>
    <dgm:cxn modelId="{5F295B1B-A085-4F66-A491-88AF2211F01D}" type="presParOf" srcId="{4A6E0FC2-CCE1-4973-9F00-7F0F9F07F50E}" destId="{13E2AA86-93E4-4823-A79B-3294A1701194}" srcOrd="1" destOrd="0" presId="urn:microsoft.com/office/officeart/2018/2/layout/IconCircleList"/>
    <dgm:cxn modelId="{FE1E314A-3F22-401D-B93A-7123938B2747}" type="presParOf" srcId="{4A6E0FC2-CCE1-4973-9F00-7F0F9F07F50E}" destId="{3E6D36F3-C1A8-416C-A228-4751CC584153}" srcOrd="2" destOrd="0" presId="urn:microsoft.com/office/officeart/2018/2/layout/IconCircleList"/>
    <dgm:cxn modelId="{783B43F4-A2F4-49F8-B0D0-73BE2CBB9351}" type="presParOf" srcId="{3E6D36F3-C1A8-416C-A228-4751CC584153}" destId="{B6F3AC6E-10EB-4916-AB96-B6A8E2CE3B81}" srcOrd="0" destOrd="0" presId="urn:microsoft.com/office/officeart/2018/2/layout/IconCircleList"/>
    <dgm:cxn modelId="{FC00CBD7-B9BF-4DBA-85CA-F49E9888B773}" type="presParOf" srcId="{3E6D36F3-C1A8-416C-A228-4751CC584153}" destId="{1BDA8E2F-6A94-4418-86B2-73CFE1DD68C9}" srcOrd="1" destOrd="0" presId="urn:microsoft.com/office/officeart/2018/2/layout/IconCircleList"/>
    <dgm:cxn modelId="{3640D2B7-1435-4475-BB5E-D40055BE3FF4}" type="presParOf" srcId="{3E6D36F3-C1A8-416C-A228-4751CC584153}" destId="{03453925-23DC-42D0-821C-8031779792D0}" srcOrd="2" destOrd="0" presId="urn:microsoft.com/office/officeart/2018/2/layout/IconCircleList"/>
    <dgm:cxn modelId="{0F2F3B8B-A8AC-4337-84D3-602620D35FAC}" type="presParOf" srcId="{3E6D36F3-C1A8-416C-A228-4751CC584153}" destId="{DA758B5E-15E2-476F-BF05-DD40196A0A0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BBEF078-0855-4F98-A892-22939143F5E1}">
      <dsp:nvSpPr>
        <dsp:cNvPr id="0" name=""/>
        <dsp:cNvSpPr/>
      </dsp:nvSpPr>
      <dsp:spPr>
        <a:xfrm>
          <a:off x="212335" y="1507711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2C5EFA-12A7-4091-8F59-B7795CC990E6}">
      <dsp:nvSpPr>
        <dsp:cNvPr id="0" name=""/>
        <dsp:cNvSpPr/>
      </dsp:nvSpPr>
      <dsp:spPr>
        <a:xfrm>
          <a:off x="492877" y="1788253"/>
          <a:ext cx="774830" cy="77483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B81929-401F-415B-9BBC-3C49B208A1AA}">
      <dsp:nvSpPr>
        <dsp:cNvPr id="0" name=""/>
        <dsp:cNvSpPr/>
      </dsp:nvSpPr>
      <dsp:spPr>
        <a:xfrm>
          <a:off x="1834517" y="1507711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Endoscopic procedures performed in ambulatory surgery centers are lower cost as compared to hospital-based procedures.</a:t>
          </a:r>
        </a:p>
      </dsp:txBody>
      <dsp:txXfrm>
        <a:off x="1834517" y="1507711"/>
        <a:ext cx="3148942" cy="1335915"/>
      </dsp:txXfrm>
    </dsp:sp>
    <dsp:sp modelId="{B6F3AC6E-10EB-4916-AB96-B6A8E2CE3B81}">
      <dsp:nvSpPr>
        <dsp:cNvPr id="0" name=""/>
        <dsp:cNvSpPr/>
      </dsp:nvSpPr>
      <dsp:spPr>
        <a:xfrm>
          <a:off x="5532139" y="1507711"/>
          <a:ext cx="1335915" cy="133591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DA8E2F-6A94-4418-86B2-73CFE1DD68C9}">
      <dsp:nvSpPr>
        <dsp:cNvPr id="0" name=""/>
        <dsp:cNvSpPr/>
      </dsp:nvSpPr>
      <dsp:spPr>
        <a:xfrm>
          <a:off x="5812681" y="1788253"/>
          <a:ext cx="774830" cy="77483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A758B5E-15E2-476F-BF05-DD40196A0A08}">
      <dsp:nvSpPr>
        <dsp:cNvPr id="0" name=""/>
        <dsp:cNvSpPr/>
      </dsp:nvSpPr>
      <dsp:spPr>
        <a:xfrm>
          <a:off x="7154322" y="1507711"/>
          <a:ext cx="3148942" cy="133591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8001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The quality of care, health outcomes and physician experience level in the outpatient surgical setting are equal to or better than hospital</a:t>
          </a:r>
        </a:p>
      </dsp:txBody>
      <dsp:txXfrm>
        <a:off x="7154322" y="1507711"/>
        <a:ext cx="3148942" cy="133591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9F1917-43E1-4FBE-8A61-CB825A784C65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787A61-287A-46C1-87F5-EEBAD51C18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7500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This is an optional slide.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9787A61-287A-46C1-87F5-EEBAD51C188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7774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Delete this and add photos</a:t>
            </a:r>
            <a:r>
              <a:rPr lang="en-US"/>
              <a:t>;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9787A61-287A-46C1-87F5-EEBAD51C188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8041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63C877-4933-9206-27E8-33F09D42F06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A91E1B-1DAF-960E-97BD-B5C9F337C9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9F4C62-24F5-F6BC-A81D-4608145B57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B4B-41B2-44F7-ADFA-21147AC6C18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6E42F-87A1-2F8D-A479-EE72898ABB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1F0898-CB0A-33F7-71F2-9E6037FB91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B21-6002-430D-B59A-364428B9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341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91219-7172-4026-48BA-D7C8F46CEE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F89403-82B5-9C59-6803-DFBD72145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D48D-E7EE-CB88-DD37-EBB159E080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B4B-41B2-44F7-ADFA-21147AC6C18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819114-6905-D8F7-D868-6A6790A0D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18D883-F046-D216-1CDD-94193A823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B21-6002-430D-B59A-364428B9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16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3B9701A-A285-E7CD-7F3A-E36CE7017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9308B3-E917-F25F-B8AC-08EE3777F2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A1B942-FEF6-95B5-237C-89DDB4C79A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B4B-41B2-44F7-ADFA-21147AC6C18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6AD9F2-4ED1-BB14-C79D-BC88DA1C6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518272-339F-C60D-7985-CBCAC1C00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B21-6002-430D-B59A-364428B9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543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880594-A7E9-776F-1D46-3AFEBA8A67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F320E9-7B5D-1EF1-FFD2-57839B1274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B39575-6BEF-F9E6-D8A6-D43120983F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B4B-41B2-44F7-ADFA-21147AC6C18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89799-4504-C119-226B-15F6002A12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A916C2-89F1-1D74-D612-B22CABF0FF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B21-6002-430D-B59A-364428B9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9385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08AF8-1908-E11C-714D-452F785779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FD4C44-8F64-3652-B3D2-F86BBFDEF9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2E3264-02D9-DA76-348F-4B66C009D9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B4B-41B2-44F7-ADFA-21147AC6C18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58EB7-B1AB-BD33-30E6-C741F24AD0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897E5-378C-C777-4BBA-B054EB11F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B21-6002-430D-B59A-364428B9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341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A2F6F3-F979-56B7-4810-EAC748C3B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50F1CD-5CC4-0479-E01E-DBCF9D07A1B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2333B5-C058-F1E7-7C25-7EDD3BE021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CF6A9E-76AB-E045-5B2D-E9B979B02C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B4B-41B2-44F7-ADFA-21147AC6C18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F83FAB-88F6-B962-AA23-BABEFFE6A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C8CC45-E9E1-D483-1E1A-11EC96A62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B21-6002-430D-B59A-364428B9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500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B01F2F-61C9-0468-AF96-3091CA7F31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D274583-F583-F155-2B12-6ED7C7A86B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6D5905-372D-9C5C-BCCE-AAF317976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8C69000-22DC-3E08-9EB9-A221A03D59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7F897C5-8A35-323E-C5F6-283E9052AA9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6CD2979-98EF-4FA6-A9C0-72CB8E6DF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B4B-41B2-44F7-ADFA-21147AC6C18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71A35D5-D3DC-F984-0573-F2DC5A9BE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17BADFD-49B0-294D-3238-D8B387F12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B21-6002-430D-B59A-364428B9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0791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537D8-4D09-1010-EC74-66D0F70024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C284CC-38CA-22D8-A7BD-2CA51ECEA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B4B-41B2-44F7-ADFA-21147AC6C18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A9B255-B22B-09CE-833F-79848C219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01C636-506D-88DD-5795-A7CAB1309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B21-6002-430D-B59A-364428B9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184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0846C8-3CCA-D377-DA4A-B29F1D0E48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B4B-41B2-44F7-ADFA-21147AC6C18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7360DBD-4E93-16E2-D87A-EE4E55D490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21EAA6-DDC6-E3B0-8ED7-CB6E5589C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B21-6002-430D-B59A-364428B9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154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BC40C-5FF4-FC26-423C-FCA363B63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3687A6-89F0-EBE4-E622-DFAA8F458F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F3FB62-8E2E-E86C-EC66-D8DEE3F05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A6B1E6-9FAC-2B94-A961-C9A2CB4D9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B4B-41B2-44F7-ADFA-21147AC6C18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5CD858-45C1-F873-95E4-94CFB2714E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4840C0-A72F-46F3-6C70-1D57495F0A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B21-6002-430D-B59A-364428B9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425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AEF61-B5BE-EFA3-8BC7-CC64D01563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4C994AD-7A2C-28F1-EE7C-205BA61906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E97710-BC09-D3CC-4B39-02D15A3AE0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87B1B0-D7CB-E661-E25F-94E97233C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95B4B-41B2-44F7-ADFA-21147AC6C18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0039A4-4CDE-80CE-DD56-5F61E88D59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F61C189-A11F-6278-927B-D21773082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352B21-6002-430D-B59A-364428B9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6021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46EBADC-D712-6CD0-3E60-C4EAEA30C1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75CE2C1-C4B7-85C3-C5C9-3E4EFFC098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E17E60-B0A9-C397-A940-00ADBCB29C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295B4B-41B2-44F7-ADFA-21147AC6C186}" type="datetimeFigureOut">
              <a:rPr lang="en-US" smtClean="0"/>
              <a:t>5/8/2024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24733C-5C0F-AD39-FC18-DE6EAD29EB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35A2F5-021B-8556-993B-3888216FC9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4352B21-6002-430D-B59A-364428B96A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68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ss.gov/doc/data-report-on-colorectal-cancer-in-massachusetts-november-2020/download" TargetMode="External"/><Relationship Id="rId2" Type="http://schemas.openxmlformats.org/officeDocument/2006/relationships/hyperlink" Target="https://www.cancer.org/cancer/types/colon-rectal-cancer/about/key-statistics.html#:~:text=The%20American%20Cancer%20Society's%20estimates,men%20and%2018%2C890%20in%20wome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ancer.org/cancer/types/colon-rectal-cancer/detection-diagnosis-staging/detection.html" TargetMode="External"/><Relationship Id="rId5" Type="http://schemas.openxmlformats.org/officeDocument/2006/relationships/hyperlink" Target="https://www.uspreventiveservicestaskforce.org/uspstf/recommendation/colorectal-cancer-screening" TargetMode="External"/><Relationship Id="rId4" Type="http://schemas.openxmlformats.org/officeDocument/2006/relationships/hyperlink" Target="https://www.fda.gov/consumers/consumer-updates/colorectal-cancer-what-you-should-know-about-screening#:~:text=Your%20Colorectal%20Cancer%20Screening%20Choices&amp;text=The%20gold%20standard%20for%20screening,no%20precancerous%20changes%20are%20found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00A1F-CE3B-F859-A56A-FC67E49FB0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1093788"/>
            <a:ext cx="10506455" cy="2967208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Weymouth Endoscopy LLC</a:t>
            </a:r>
            <a:b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Determination of Need Application:</a:t>
            </a:r>
            <a:b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Expanded Ambulatory Surgery Center</a:t>
            </a:r>
            <a:b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(97 Libbey Industrial Parkway, Weymouth, Massachusetts)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C098270-3108-4EE8-B023-56708B2FEAC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00924" y="4619624"/>
            <a:ext cx="3946779" cy="1038225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5, 2024</a:t>
            </a:r>
          </a:p>
        </p:txBody>
      </p:sp>
    </p:spTree>
    <p:extLst>
      <p:ext uri="{BB962C8B-B14F-4D97-AF65-F5344CB8AC3E}">
        <p14:creationId xmlns:p14="http://schemas.microsoft.com/office/powerpoint/2010/main" val="464400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B5A63-FE0F-E765-65F5-AC05FBDDBF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6" y="548640"/>
            <a:ext cx="9916632" cy="118872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Questions or Feedback?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:a16="http://schemas.microsoft.com/office/drawing/2014/main" id="{0F4A1BF8-D032-88C3-390B-CB36938ED8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827" y="2286001"/>
            <a:ext cx="8276026" cy="2001520"/>
          </a:xfrm>
        </p:spPr>
        <p:txBody>
          <a:bodyPr anchor="ctr">
            <a:normAutofit lnSpcReduction="10000"/>
          </a:bodyPr>
          <a:lstStyle/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We welcome and questions and feedback </a:t>
            </a:r>
          </a:p>
          <a:p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Contact:    Mary Phillips 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	     Mary@WeymouthEndoscopy.com</a:t>
            </a:r>
          </a:p>
          <a:p>
            <a:pPr marL="0" indent="0">
              <a:buNone/>
            </a:pPr>
            <a:r>
              <a:rPr 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        781-331-2922</a:t>
            </a:r>
          </a:p>
        </p:txBody>
      </p:sp>
    </p:spTree>
    <p:extLst>
      <p:ext uri="{BB962C8B-B14F-4D97-AF65-F5344CB8AC3E}">
        <p14:creationId xmlns:p14="http://schemas.microsoft.com/office/powerpoint/2010/main" val="4398189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863580-CE63-C97A-7C49-A9B2869D22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34338222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FCF863-08F4-0130-AAEC-B9343E68AC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683DF7-E6BD-0137-6330-EAD65A77E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1 - 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Key Statistics for Colorectal Cancer, </a:t>
            </a:r>
            <a:r>
              <a:rPr lang="en-US" sz="1800" cap="small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Am. Cancer Soc.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(last revised Jan. 29, 2024) (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https://www.cancer.org/cancer/types/colon-rectal-cancer/about/key-statistics.html#:~:text=The%20American%20Cancer%20Society's%20estimates,men%20and%2018%2C890%20in%20women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);  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2 -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See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Data Report November 2020 on Colorectal Cancer in Massachusetts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</a:t>
            </a:r>
            <a:r>
              <a:rPr lang="en-US" sz="1800" cap="small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Mass. Dept. of Public Health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(Nov. 2020) (available at: 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3"/>
              </a:rPr>
              <a:t>https://www.mass.gov/doc/data-report-on-colorectal-cancer-in-massachusetts-november-2020/download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).</a:t>
            </a:r>
          </a:p>
          <a:p>
            <a:r>
              <a:rPr lang="en-US" sz="1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3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Colorectal Cancer:</a:t>
            </a:r>
            <a:r>
              <a:rPr lang="en-US" sz="1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What You Should Know About Screening, U</a:t>
            </a:r>
            <a:r>
              <a:rPr lang="en-US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.S. Food &amp; Drug Admin. (</a:t>
            </a:r>
            <a:r>
              <a:rPr lang="en-US" sz="1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last revised Mar. 28, 2024), </a:t>
            </a:r>
            <a:r>
              <a:rPr lang="en-US" sz="1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4"/>
              </a:rPr>
              <a:t>https://www.fda.gov/consumers/consumer-updates/colorectal-cancer-what-you-should-know-about-screening#:~:text=Your%20Colorectal%20Cancer%20Screening%20Choices&amp;text=The%20gold%20standard%20for%20screening,no%20precancerous%20changes%20are%20found</a:t>
            </a:r>
            <a:r>
              <a:rPr lang="en-US" sz="1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4</a:t>
            </a:r>
            <a:r>
              <a:rPr lang="en-US" sz="1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- </a:t>
            </a:r>
            <a:r>
              <a:rPr lang="en-US" sz="1800" i="1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See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, Colorectal Cancer: Screening, </a:t>
            </a:r>
            <a:r>
              <a:rPr lang="en-US" sz="1800" cap="small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U.S. Preventative Services Task Force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(May 18, 2021) (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5"/>
              </a:rPr>
              <a:t>https://www.uspreventiveservicestaskforce.org/uspstf/recommendation/colorectal-cancer-screening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). </a:t>
            </a:r>
          </a:p>
          <a:p>
            <a:r>
              <a:rPr lang="en-US" sz="1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5 - 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Key Statistics for Colorectal Cancer, </a:t>
            </a:r>
            <a:r>
              <a:rPr lang="en-US" sz="1800" cap="small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Am. Cancer Soc.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(last revised Jan. 29, 2024) (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2"/>
              </a:rPr>
              <a:t>https://www.cancer.org/cancer/types/colon-rectal-cancer/about/key-statistics.html#:~:text=The%20American%20Cancer%20Society's%20estimates,men%20and%2018%2C890%20in%20women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);  </a:t>
            </a:r>
            <a:r>
              <a:rPr lang="en-US" sz="1800" dirty="0"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Incidence of Esophageal Adenocarcinoma is Increasing in Younger Adults, </a:t>
            </a:r>
            <a:r>
              <a:rPr lang="en-US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Am. </a:t>
            </a:r>
            <a:r>
              <a:rPr lang="en-US" sz="1800" cap="small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Ass’n</a:t>
            </a:r>
            <a:r>
              <a:rPr lang="en-US" sz="1800" cap="small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for Cancer Research (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Dec. 16, 2020) (available at: https://www.aacr.org/about-the-aacr/newsroom/news-releases/incidence-of-esophageal-adenocarcinoma-is-increasing-in-younger-adults/#:~:text=PHILADELPHIA%20%E2%80%93%20Esophageal%20adenocarcinoma%20is%20occurring,American%20Association%20for%20Cancer%20Research) </a:t>
            </a:r>
          </a:p>
          <a:p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6 - Can Colorectal Polyps and Cancer Be Found Early?, </a:t>
            </a:r>
            <a:r>
              <a:rPr lang="en-US" sz="1800" cap="small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Am. Cancer Soc.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(last revised Jan. 29, 2024) (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  <a:hlinkClick r:id="rId6"/>
              </a:rPr>
              <a:t>https://www.cancer.org/cancer/types/colon-rectal-cancer/detection-diagnosis-staging/detection.html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); Survival Rates for Esophageal Cancer?, </a:t>
            </a:r>
            <a:r>
              <a:rPr lang="en-US" sz="1800" cap="small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Am. Cancer Soc.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 (last revised Jan. 27, 2024) (</a:t>
            </a:r>
            <a:r>
              <a:rPr lang="en-US" sz="18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https://www.cancer.org/cancer/types/esophagus-cancer/detection-diagnosis-staging/survival-rates.html</a:t>
            </a:r>
            <a:r>
              <a:rPr lang="en-US" sz="1800" dirty="0">
                <a:effectLst/>
                <a:latin typeface="Times New Roman" panose="02020603050405020304" pitchFamily="18" charset="0"/>
                <a:ea typeface="Aptos" panose="020B0004020202020204" pitchFamily="34" charset="0"/>
                <a:cs typeface="Times New Roman" panose="02020603050405020304" pitchFamily="18" charset="0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879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ABB1E2-77A1-468D-A180-22259D0DBC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are we? 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History and Mission</a:t>
            </a:r>
            <a:br>
              <a:rPr lang="en-US" sz="4400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13FA9-993A-0587-BE3A-C6DDC4A6BD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68400"/>
            <a:ext cx="10515600" cy="4674235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US" sz="1400" b="0" i="0" u="sng" dirty="0">
              <a:solidFill>
                <a:srgbClr val="333333"/>
              </a:solidFill>
              <a:effectLst/>
              <a:highlight>
                <a:srgbClr val="FEFEFE"/>
              </a:highlight>
            </a:endParaRPr>
          </a:p>
          <a:p>
            <a:pPr>
              <a:buFontTx/>
              <a:buChar char="-"/>
            </a:pPr>
            <a:r>
              <a:rPr lang="en-US" sz="1400" dirty="0">
                <a:solidFill>
                  <a:srgbClr val="333333"/>
                </a:solidFill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Founded in 2004, Greater Boston’s leading endoscopy center</a:t>
            </a:r>
          </a:p>
          <a:p>
            <a:pPr>
              <a:buFontTx/>
              <a:buChar char="-"/>
            </a:pPr>
            <a:r>
              <a:rPr lang="en-US" sz="1400" dirty="0">
                <a:solidFill>
                  <a:srgbClr val="333333"/>
                </a:solidFill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Owned and operated by 6 physicians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333333"/>
                </a:solidFill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4 of the physicians have 20+ years of practice experience on the South Shore</a:t>
            </a:r>
          </a:p>
          <a:p>
            <a:pPr>
              <a:buFontTx/>
              <a:buChar char="-"/>
            </a:pPr>
            <a:r>
              <a:rPr lang="en-US" sz="1400" dirty="0">
                <a:solidFill>
                  <a:srgbClr val="333333"/>
                </a:solidFill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Services provided:  endoscopic services (colonoscopy, upper endoscopy, sigmoidoscopy, esophageal and colonic dilation) in its 3 procedure rooms. </a:t>
            </a:r>
          </a:p>
          <a:p>
            <a:pPr>
              <a:buFontTx/>
              <a:buChar char="-"/>
            </a:pPr>
            <a:r>
              <a:rPr lang="en-US" sz="1400" dirty="0">
                <a:solidFill>
                  <a:srgbClr val="333333"/>
                </a:solidFill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Highly trained support staff of nurses and endoscopic technicians</a:t>
            </a:r>
          </a:p>
          <a:p>
            <a:pPr>
              <a:buFontTx/>
              <a:buChar char="-"/>
            </a:pPr>
            <a:r>
              <a:rPr lang="en-US" sz="1400" dirty="0">
                <a:solidFill>
                  <a:srgbClr val="333333"/>
                </a:solidFill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All credentialed endoscopic physicians have privileges at South Shore Hospital: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24 hour/day, 7 days/week coverage for emergency consultations for inpatients at the South Shore Hospital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333333"/>
                </a:solidFill>
                <a:highlight>
                  <a:srgbClr val="FEFEFE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Reserved block of time in one of the two endoscopy rooms at South Shore Hospital to accommodate overflow patients and for patients with a medical need for a hospital setting</a:t>
            </a:r>
          </a:p>
          <a:p>
            <a:pPr>
              <a:buFontTx/>
              <a:buChar char="-"/>
            </a:pPr>
            <a:r>
              <a:rPr lang="en-US" sz="1400" b="0" i="0" dirty="0">
                <a:solidFill>
                  <a:srgbClr val="333333"/>
                </a:solidFill>
                <a:effectLst/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The Mission of Weymouth Endoscopy Center is to provide </a:t>
            </a:r>
            <a:r>
              <a:rPr lang="en-US" sz="1400" dirty="0">
                <a:solidFill>
                  <a:srgbClr val="333333"/>
                </a:solidFill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high </a:t>
            </a:r>
            <a:r>
              <a:rPr lang="en-US" sz="1400" b="0" i="0" dirty="0">
                <a:solidFill>
                  <a:srgbClr val="333333"/>
                </a:solidFill>
                <a:effectLst/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quality of care to our patients in the most caring and cost-effective manner. We will return the patient to their social environment within the shortest and safest time frame with the least psychological, emotional, or physical trauma possible.</a:t>
            </a:r>
          </a:p>
          <a:p>
            <a:pPr marL="0" indent="0">
              <a:buNone/>
            </a:pPr>
            <a:endParaRPr lang="en-US" sz="1400" b="0" i="0" dirty="0">
              <a:solidFill>
                <a:srgbClr val="333333"/>
              </a:solidFill>
              <a:effectLst/>
              <a:highlight>
                <a:srgbClr val="FEFEFE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1352892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230DB-430E-FC9D-FA83-DF6246A30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883920"/>
          </a:xfrm>
        </p:spPr>
        <p:txBody>
          <a:bodyPr>
            <a:normAutofit fontScale="90000"/>
          </a:bodyPr>
          <a:lstStyle/>
          <a:p>
            <a:r>
              <a:rPr lang="en-US" b="0" i="0" dirty="0">
                <a:effectLst/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Our Philosophy and Objectives</a:t>
            </a:r>
            <a:br>
              <a:rPr lang="en-US" sz="3700" b="0" i="0" dirty="0">
                <a:effectLst/>
                <a:highlight>
                  <a:srgbClr val="FEFEFE"/>
                </a:highlight>
                <a:latin typeface="ColaborateLightRegular"/>
              </a:rPr>
            </a:br>
            <a:endParaRPr lang="en-US" sz="37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837FC1-661B-0553-5AC6-7D781B9CB3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8304" y="1581490"/>
            <a:ext cx="10168128" cy="3695020"/>
          </a:xfrm>
        </p:spPr>
        <p:txBody>
          <a:bodyPr>
            <a:normAutofit/>
          </a:bodyPr>
          <a:lstStyle/>
          <a:p>
            <a:pPr fontAlgn="base">
              <a:buFont typeface="+mj-lt"/>
              <a:buAutoNum type="arabicPeriod"/>
            </a:pPr>
            <a:r>
              <a:rPr lang="en-US" sz="1400" b="0" i="0" dirty="0">
                <a:effectLst/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render modern, excellent and safe care to patients requiring outpatient endoscopic procedures.</a:t>
            </a:r>
          </a:p>
          <a:p>
            <a:pPr fontAlgn="base">
              <a:buFont typeface="+mj-lt"/>
              <a:buAutoNum type="arabicPeriod"/>
            </a:pPr>
            <a:r>
              <a:rPr lang="en-US" sz="1400" b="0" i="0" dirty="0">
                <a:effectLst/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provide skillful support to physicians.</a:t>
            </a:r>
          </a:p>
          <a:p>
            <a:pPr fontAlgn="base">
              <a:buFont typeface="+mj-lt"/>
              <a:buAutoNum type="arabicPeriod"/>
            </a:pPr>
            <a:r>
              <a:rPr lang="en-US" sz="1400" b="0" i="0" dirty="0">
                <a:effectLst/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recruit and retain personnel with outstanding ability and positive, willing attitudes, organized into a competent and smoothly functioning team.</a:t>
            </a:r>
          </a:p>
          <a:p>
            <a:pPr fontAlgn="base">
              <a:buFont typeface="+mj-lt"/>
              <a:buAutoNum type="arabicPeriod"/>
            </a:pPr>
            <a:r>
              <a:rPr lang="en-US" sz="1400" b="0" i="0" dirty="0">
                <a:effectLst/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provide experienced registered professional nurses for excellent quality patient care and the supervision, education, and evaluation of other professionals when appropriate.</a:t>
            </a:r>
          </a:p>
          <a:p>
            <a:pPr fontAlgn="base">
              <a:buFont typeface="+mj-lt"/>
              <a:buAutoNum type="arabicPeriod"/>
            </a:pPr>
            <a:r>
              <a:rPr lang="en-US" sz="1400" b="0" i="0" dirty="0">
                <a:effectLst/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keep Weymouth Endoscopy Center well equipped and ready to meet/exceed the needs of patients and the attending staff physicians.</a:t>
            </a:r>
          </a:p>
          <a:p>
            <a:pPr fontAlgn="base">
              <a:buFont typeface="+mj-lt"/>
              <a:buAutoNum type="arabicPeriod"/>
            </a:pPr>
            <a:r>
              <a:rPr lang="en-US" sz="1400" b="0" i="0" dirty="0">
                <a:effectLst/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400" dirty="0"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accord</a:t>
            </a:r>
            <a:r>
              <a:rPr lang="en-US" sz="1400" b="0" i="0" dirty="0">
                <a:effectLst/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caring, individual consideration and treatment to each patient.</a:t>
            </a:r>
          </a:p>
          <a:p>
            <a:pPr fontAlgn="base">
              <a:buFont typeface="+mj-lt"/>
              <a:buAutoNum type="arabicPeriod"/>
            </a:pPr>
            <a:r>
              <a:rPr lang="en-US" sz="1400" b="0" i="0" dirty="0">
                <a:effectLst/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Facilitate and provide educational programs for nurses and other personnel to assure Weymouth Endoscopy Center’s future capability to provide state of the art care.</a:t>
            </a:r>
          </a:p>
          <a:p>
            <a:pPr fontAlgn="base">
              <a:buFont typeface="+mj-lt"/>
              <a:buAutoNum type="arabicPeriod"/>
            </a:pPr>
            <a:r>
              <a:rPr lang="en-US" sz="1400" b="0" i="0" dirty="0">
                <a:effectLst/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To reduce health care costs without compromising the quality of care.</a:t>
            </a:r>
          </a:p>
          <a:p>
            <a:pPr fontAlgn="base">
              <a:buFont typeface="+mj-lt"/>
              <a:buAutoNum type="arabicPeriod"/>
            </a:pPr>
            <a:r>
              <a:rPr lang="en-US" sz="1400" b="0" i="0" dirty="0">
                <a:effectLst/>
                <a:highlight>
                  <a:srgbClr val="FEFEFE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Weymouth Endoscopy Center will operate without limit to race, creed, sex, national origin, religion or disability.</a:t>
            </a:r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3203318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8D2DE-33D7-D709-8A77-360E46B19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 and Goals of this Presentation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CBF299-229D-35B5-9CD4-F538151D6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discuss the future Plans of Weymouth Endoscopy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lease is expiring 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 are planning to move and expand to serve our existing and growing patient panel</a:t>
            </a:r>
          </a:p>
          <a:p>
            <a:pPr lvl="1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proposed new location will double our capacity to 6 procedure rooms (we are also in process of employing 2-3 new physicians)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Weymouth Endoscopy must receive approval from the Department of Public Health through the Determination of Need review process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Part of this process is to engage with our community in a meaningful discussion about the project and receive input and feedback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8040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523C-E42A-8D5A-6F66-2159EF274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of Performing More Procedures at ASC setting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3D25DCFB-5AED-0129-DE2D-F85AB16081E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13494919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94292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1714EB-404F-4348-5AA3-21839B9AC5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568" y="548640"/>
            <a:ext cx="10168128" cy="1179576"/>
          </a:xfrm>
        </p:spPr>
        <p:txBody>
          <a:bodyPr>
            <a:normAutofit/>
          </a:bodyPr>
          <a:lstStyle/>
          <a:p>
            <a:r>
              <a:rPr lang="en-US" sz="3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is there a pressing need for the Proposed Project?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211400-7830-763B-DA23-408AF6056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568" y="1889760"/>
            <a:ext cx="10168128" cy="4287203"/>
          </a:xfrm>
        </p:spPr>
        <p:txBody>
          <a:bodyPr>
            <a:normAutofit/>
          </a:bodyPr>
          <a:lstStyle/>
          <a:p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There is a 6-month scheduling delay at the ASC 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South Shore Hospital also has greater need for their endoscopy rooms (WE still has some access at South Shore Hospital but our access is slightly reduced)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Urgent procedures are prioritized</a:t>
            </a:r>
          </a:p>
          <a:p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volumes continue to increase as the need for colonoscopy and endoscopy is increasing.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Colorectal Cancer (“CRC”) is the leading cause of death nationally</a:t>
            </a:r>
            <a:r>
              <a:rPr lang="en-US" sz="160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and also in Massachusetts.</a:t>
            </a:r>
            <a:r>
              <a:rPr lang="en-US" sz="160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 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Colonoscopy is the gold-standard for screening, diagnosing, and treating CRC.</a:t>
            </a:r>
            <a:r>
              <a:rPr lang="en-US" sz="160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recommended age for CRC screening has been lowered from age 50 to 45.</a:t>
            </a:r>
            <a:r>
              <a:rPr lang="en-US" sz="16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Rates of esophageal cancer are increasing in younger people</a:t>
            </a:r>
            <a:r>
              <a:rPr lang="en-US" sz="160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including in WE's patient population.</a:t>
            </a:r>
          </a:p>
          <a:p>
            <a:r>
              <a:rPr lang="en-US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If detected early, CRC and esophageal cancer can be detected and treated more effectively, and the survival rate is high.</a:t>
            </a:r>
            <a:r>
              <a:rPr lang="en-US" sz="1600" baseline="30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600" dirty="0">
              <a:effectLst/>
            </a:endParaRPr>
          </a:p>
          <a:p>
            <a:endParaRPr lang="en-US" sz="1700" dirty="0">
              <a:effectLst/>
              <a:latin typeface="Segoe UI" panose="020B0502040204020203" pitchFamily="34" charset="0"/>
            </a:endParaRPr>
          </a:p>
          <a:p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329287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4B31DD-12C6-55B8-1BFB-3D2895863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457201"/>
            <a:ext cx="9886566" cy="957208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Proposed New Site: 97 Libbey Park Drive, 3</a:t>
            </a:r>
            <a:r>
              <a:rPr lang="en-US" sz="40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rd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Floor</a:t>
            </a:r>
            <a:br>
              <a:rPr lang="en-US" sz="4400" dirty="0">
                <a:latin typeface="+mj-lt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E6C6CA-DE35-5BA7-C35A-8074102874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48794" y="1544322"/>
            <a:ext cx="4450966" cy="4313890"/>
          </a:xfrm>
        </p:spPr>
        <p:txBody>
          <a:bodyPr>
            <a:normAutofit/>
          </a:bodyPr>
          <a:lstStyle/>
          <a:p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it has to offer</a:t>
            </a:r>
          </a:p>
          <a:p>
            <a:pPr>
              <a:buFontTx/>
              <a:buChar char="-"/>
            </a:pP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6 procedure rooms</a:t>
            </a:r>
          </a:p>
          <a:p>
            <a:pPr>
              <a:buFontTx/>
              <a:buChar char="-"/>
            </a:pP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Spacious state-of-the-art facility , a medical building</a:t>
            </a:r>
          </a:p>
          <a:p>
            <a:pPr>
              <a:buFontTx/>
              <a:buChar char="-"/>
            </a:pP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Clinically and operationally more efficient</a:t>
            </a:r>
          </a:p>
          <a:p>
            <a:pPr>
              <a:buFontTx/>
              <a:buChar char="-"/>
            </a:pPr>
            <a:r>
              <a:rPr lang="en-US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Timely access</a:t>
            </a:r>
          </a:p>
          <a:p>
            <a:pPr marL="0" indent="0">
              <a:buNone/>
            </a:pPr>
            <a:endParaRPr lang="en-US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Accessibility</a:t>
            </a:r>
          </a:p>
          <a:p>
            <a:pPr>
              <a:buFontTx/>
              <a:buChar char="-"/>
            </a:pPr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Ample free parking</a:t>
            </a:r>
          </a:p>
          <a:p>
            <a:pPr>
              <a:buFontTx/>
              <a:buChar char="-"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Close to highway -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0.25 miles from Route 3 </a:t>
            </a:r>
          </a:p>
          <a:p>
            <a:pPr>
              <a:buFontTx/>
              <a:buChar char="-"/>
            </a:pP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Proximity to public transportation - 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0.2 miles from </a:t>
            </a:r>
            <a:r>
              <a:rPr lang="en-US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MBTA</a:t>
            </a:r>
            <a:r>
              <a:rPr lang="en-US" sz="14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bus stop</a:t>
            </a:r>
          </a:p>
          <a:p>
            <a:pPr marL="0" indent="0">
              <a:buNone/>
            </a:pPr>
            <a:endParaRPr lang="en-US" sz="1300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1128076A-B2CD-F4ED-9FD7-7382626F8F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953760" y="1544321"/>
            <a:ext cx="5522402" cy="4443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67683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BBBD7B-5053-74FB-0CC2-052FB84E3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Support for Local Community Providers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EAE3B-E7D8-8F8A-DCDA-F816CC6D3D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514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providers are supportive of this Proposed Project, including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South Shore Health </a:t>
            </a:r>
          </a:p>
          <a:p>
            <a:pPr lvl="2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South Shore Hospital</a:t>
            </a:r>
          </a:p>
          <a:p>
            <a:pPr lvl="2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South Shore Medical Center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Manet Community Health Center</a:t>
            </a:r>
          </a:p>
          <a:p>
            <a:pPr marL="514350" indent="-514350">
              <a:buAutoNum type="arabicPeriod"/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Healthcare South P.C. and other area primary care practices</a:t>
            </a:r>
          </a:p>
        </p:txBody>
      </p:sp>
    </p:spTree>
    <p:extLst>
      <p:ext uri="{BB962C8B-B14F-4D97-AF65-F5344CB8AC3E}">
        <p14:creationId xmlns:p14="http://schemas.microsoft.com/office/powerpoint/2010/main" val="3797124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A1F9E9-C3B5-CFAA-F85A-30B1C302A2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30F29-9377-34B4-D1B6-4A69F5DB3B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Gather community input through this presentation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Keeping the public informed through news articles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Timeline of approval and construction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Official filing will occur on Spring 2024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DON review process typically takes place over a 4-month period 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approved, we hope to move into the new center in January 2025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5338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properties xmlns="http://www.imanage.com/work/xmlschema">
  <documentid>KBIMANAGE!2097720.4</documentid>
  <senderid>ET</senderid>
  <senderemail>ETHAPA@KB-LAW.COM</senderemail>
  <lastmodified>2024-05-06T10:47:22.0000000-04:00</lastmodified>
  <database>KBIMANAGE</database>
</properties>
</file>

<file path=customXml/itemProps1.xml><?xml version="1.0" encoding="utf-8"?>
<ds:datastoreItem xmlns:ds="http://schemas.openxmlformats.org/officeDocument/2006/customXml" ds:itemID="{6C79526E-6BCD-456E-A941-BF3CF1E73C8A}">
  <ds:schemaRefs>
    <ds:schemaRef ds:uri="http://www.imanage.com/work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5052</TotalTime>
  <Words>1313</Words>
  <Application>Microsoft Office PowerPoint</Application>
  <PresentationFormat>Widescreen</PresentationFormat>
  <Paragraphs>87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20" baseType="lpstr">
      <vt:lpstr>Aptos</vt:lpstr>
      <vt:lpstr>Aptos Display</vt:lpstr>
      <vt:lpstr>Arial</vt:lpstr>
      <vt:lpstr>ColaborateLightRegular</vt:lpstr>
      <vt:lpstr>Segoe UI</vt:lpstr>
      <vt:lpstr>Times New Roman</vt:lpstr>
      <vt:lpstr>Wingdings</vt:lpstr>
      <vt:lpstr>Office Theme</vt:lpstr>
      <vt:lpstr>Weymouth Endoscopy LLC  Determination of Need Application: New Expanded Ambulatory Surgery Center (97 Libbey Industrial Parkway, Weymouth, Massachusetts)</vt:lpstr>
      <vt:lpstr>Who are we? History and Mission </vt:lpstr>
      <vt:lpstr>Our Philosophy and Objectives </vt:lpstr>
      <vt:lpstr>Purpose and Goals of this Presentation</vt:lpstr>
      <vt:lpstr>Benefits of Performing More Procedures at ASC setting</vt:lpstr>
      <vt:lpstr>Why is there a pressing need for the Proposed Project?</vt:lpstr>
      <vt:lpstr>Proposed New Site: 97 Libbey Park Drive, 3rd Floor </vt:lpstr>
      <vt:lpstr>Support for Local Community Providers</vt:lpstr>
      <vt:lpstr>Next Steps</vt:lpstr>
      <vt:lpstr>Questions or Feedback?</vt:lpstr>
      <vt:lpstr>PowerPoint Presentation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Determination of Need Weymouth Endoscopy LLC</dc:title>
  <dc:creator>Mary Phillips</dc:creator>
  <cp:lastModifiedBy>Mary Phillips</cp:lastModifiedBy>
  <cp:revision>26</cp:revision>
  <dcterms:created xsi:type="dcterms:W3CDTF">2024-04-21T18:54:44Z</dcterms:created>
  <dcterms:modified xsi:type="dcterms:W3CDTF">2024-05-08T13:09:28Z</dcterms:modified>
</cp:coreProperties>
</file>